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6" initials="U" lastIdx="1" clrIdx="0">
    <p:extLst>
      <p:ext uri="{19B8F6BF-5375-455C-9EA6-DF929625EA0E}">
        <p15:presenceInfo xmlns:p15="http://schemas.microsoft.com/office/powerpoint/2012/main" userId="User6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6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6-08T17:05:56.657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16" name="Shape 11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90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99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6019800" cy="6583364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lIns="45719" tIns="45719" rIns="45719" bIns="45719"/>
          <a:lstStyle/>
          <a:p>
            <a:r>
              <a:t>Текст заголовка</a:t>
            </a:r>
          </a:p>
        </p:txBody>
      </p:sp>
      <p:sp>
        <p:nvSpPr>
          <p:cNvPr id="108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19" tIns="45719" rIns="45719" bIns="45719"/>
          <a:lstStyle>
            <a:lvl2pPr marL="783771" indent="-326571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</p:spPr>
        <p:txBody>
          <a:bodyPr lIns="45719" tIns="45719" rIns="45719" bIns="45719"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1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Текст заголовка</a:t>
            </a:r>
          </a:p>
        </p:txBody>
      </p:sp>
      <p:sp>
        <p:nvSpPr>
          <p:cNvPr id="3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9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8" indent="-320038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1435464"/>
            <a:ext cx="4040188" cy="73941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3008315" cy="1435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7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2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8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2" cy="8048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0">
              <a:spcBef>
                <a:spcPts val="300"/>
              </a:spcBef>
              <a:buSzTx/>
              <a:buFontTx/>
              <a:buNone/>
              <a:defRPr sz="1400"/>
            </a:lvl2pPr>
            <a:lvl3pPr marL="0" indent="0">
              <a:spcBef>
                <a:spcPts val="300"/>
              </a:spcBef>
              <a:buSzTx/>
              <a:buFontTx/>
              <a:buNone/>
              <a:defRPr sz="1400"/>
            </a:lvl3pPr>
            <a:lvl4pPr marL="0" indent="0">
              <a:spcBef>
                <a:spcPts val="300"/>
              </a:spcBef>
              <a:buSzTx/>
              <a:buFontTx/>
              <a:buNone/>
              <a:defRPr sz="1400"/>
            </a:lvl4pPr>
            <a:lvl5pPr marL="0" indent="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0" y="92075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28178" y="6414761"/>
            <a:ext cx="258623" cy="24830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09"/>
          <p:cNvSpPr txBox="1">
            <a:spLocks noGrp="1"/>
          </p:cNvSpPr>
          <p:nvPr>
            <p:ph type="ctrTitle"/>
          </p:nvPr>
        </p:nvSpPr>
        <p:spPr>
          <a:xfrm>
            <a:off x="136489" y="336329"/>
            <a:ext cx="8787703" cy="2134309"/>
          </a:xfrm>
          <a:prstGeom prst="rect">
            <a:avLst/>
          </a:prstGeom>
          <a:solidFill>
            <a:srgbClr val="FFFFFF">
              <a:alpha val="40761"/>
            </a:srgbClr>
          </a:solidFill>
          <a:effectLst>
            <a:outerShdw blurRad="127000" dir="2700000" rotWithShape="0">
              <a:srgbClr val="000000">
                <a:alpha val="75000"/>
              </a:srgbClr>
            </a:outerShdw>
          </a:effectLst>
        </p:spPr>
        <p:txBody>
          <a:bodyPr>
            <a:normAutofit/>
          </a:bodyPr>
          <a:lstStyle/>
          <a:p>
            <a:pPr defTabSz="658368">
              <a:defRPr sz="2592" spc="192">
                <a:effectLst>
                  <a:outerShdw blurRad="24384" dist="27431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latin typeface="Algerian" panose="04020705040A02060702" pitchFamily="82" charset="0"/>
              </a:rPr>
              <a:t>Торгово-деловой центр </a:t>
            </a:r>
          </a:p>
          <a:p>
            <a:pPr defTabSz="658368">
              <a:defRPr sz="2592" spc="192">
                <a:effectLst>
                  <a:outerShdw blurRad="24384" dist="27431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latin typeface="Algerian" panose="04020705040A02060702" pitchFamily="82" charset="0"/>
              </a:rPr>
              <a:t>«Александрия»</a:t>
            </a:r>
            <a:endParaRPr spc="216" dirty="0">
              <a:latin typeface="Algerian" panose="04020705040A02060702" pitchFamily="82" charset="0"/>
            </a:endParaRPr>
          </a:p>
          <a:p>
            <a:pPr defTabSz="658368">
              <a:defRPr sz="2592" spc="192">
                <a:effectLst>
                  <a:outerShdw blurRad="24384" dist="27431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latin typeface="Algerian" panose="04020705040A02060702" pitchFamily="82" charset="0"/>
              </a:rPr>
              <a:t>г.Сочи</a:t>
            </a:r>
          </a:p>
        </p:txBody>
      </p:sp>
      <p:sp>
        <p:nvSpPr>
          <p:cNvPr id="119" name="Shape 110"/>
          <p:cNvSpPr txBox="1"/>
          <p:nvPr/>
        </p:nvSpPr>
        <p:spPr>
          <a:xfrm>
            <a:off x="6732240" y="6237312"/>
            <a:ext cx="2411762" cy="33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b="1">
                <a:ln w="12699" cap="flat">
                  <a:solidFill>
                    <a:srgbClr val="054697"/>
                  </a:solidFill>
                  <a:prstDash val="solid"/>
                  <a:round/>
                </a:ln>
                <a:solidFill>
                  <a:srgbClr val="F4F1E3"/>
                </a:solidFill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2014 г.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александрия_0133.jpg" descr="александрия_01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01201" y="5050666"/>
            <a:ext cx="2542799" cy="1807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александрия_0130.jpg" descr="александрия_013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134" y="0"/>
            <a:ext cx="4711452" cy="31409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александрия_0049.jpg" descr="александрия_0049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72000" y="0"/>
            <a:ext cx="2069976" cy="3104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александрия_0051.jpg" descr="александрия_0051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88224" y="1700807"/>
            <a:ext cx="2555777" cy="1703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александрия_0057.jpg" descr="александрия_0057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0" y="2799371"/>
            <a:ext cx="4392489" cy="2141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александрия_0075.jpg" descr="александрия_0075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976640" y="2919112"/>
            <a:ext cx="2789017" cy="1849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александрия_0077.jpg" descr="александрия_0077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268604" y="4546382"/>
            <a:ext cx="3497053" cy="2331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александрия_0084.jpg" descr="александрия_0084.jp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588224" y="-2"/>
            <a:ext cx="2555777" cy="17038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александрия_0149.jpg" descr="александрия_0149.jp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0" y="4649959"/>
            <a:ext cx="3312060" cy="22080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александрия_0166.jpg" descr="александрия_0166.jp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765657" y="3404658"/>
            <a:ext cx="2378344" cy="16460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" name="Сгруппировать"/>
          <p:cNvGrpSpPr/>
          <p:nvPr/>
        </p:nvGrpSpPr>
        <p:grpSpPr>
          <a:xfrm>
            <a:off x="-115682" y="1565030"/>
            <a:ext cx="9172495" cy="5901817"/>
            <a:chOff x="-232792" y="602611"/>
            <a:chExt cx="9255008" cy="4203431"/>
          </a:xfrm>
        </p:grpSpPr>
        <p:sp>
          <p:nvSpPr>
            <p:cNvPr id="14" name="Закругленный прямоугольник"/>
            <p:cNvSpPr/>
            <p:nvPr/>
          </p:nvSpPr>
          <p:spPr>
            <a:xfrm>
              <a:off x="0" y="602611"/>
              <a:ext cx="9022216" cy="2255555"/>
            </a:xfrm>
            <a:prstGeom prst="roundRect">
              <a:avLst>
                <a:gd name="adj" fmla="val 7500"/>
              </a:avLst>
            </a:prstGeom>
            <a:solidFill>
              <a:srgbClr val="BFBFBF">
                <a:alpha val="64999"/>
              </a:srgbClr>
            </a:solidFill>
            <a:ln w="9525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just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dirty="0"/>
            </a:p>
          </p:txBody>
        </p:sp>
        <p:sp>
          <p:nvSpPr>
            <p:cNvPr id="15" name="Торгово – деловой центр «Александрия», 2 очередь – «Центральный рынок», находится на пересечении центральных улиц города – Северная и Конституции – в деловой части Сочи, где расположены основные административные здания, офисы, гостиницы, магазины, рестор"/>
            <p:cNvSpPr txBox="1"/>
            <p:nvPr/>
          </p:nvSpPr>
          <p:spPr>
            <a:xfrm>
              <a:off x="-232792" y="1345264"/>
              <a:ext cx="8923224" cy="34607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just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dirty="0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529463" y="2089349"/>
            <a:ext cx="854493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 двух первых этажах второй очереди  ТДЦ Александрия располагается любимый жителями и гостями курорта Центральный рынок, богатый изобилием продуктов всех категорий. Ежедневно рынок посещают тысячи посетителей, среди которых домохозяйки и представители крупных сетей ресторанов. Это создает постоянный поток клиентов, а также возможность избежать затраты в любых  рекламных акциях Вашей фирмы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38"/>
          <p:cNvSpPr txBox="1"/>
          <p:nvPr/>
        </p:nvSpPr>
        <p:spPr>
          <a:xfrm>
            <a:off x="4421959" y="3244333"/>
            <a:ext cx="218439" cy="348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–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40"/>
          <p:cNvSpPr txBox="1"/>
          <p:nvPr/>
        </p:nvSpPr>
        <p:spPr>
          <a:xfrm>
            <a:off x="4421959" y="3244333"/>
            <a:ext cx="218439" cy="348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–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42"/>
          <p:cNvSpPr txBox="1"/>
          <p:nvPr/>
        </p:nvSpPr>
        <p:spPr>
          <a:xfrm>
            <a:off x="4421959" y="3244333"/>
            <a:ext cx="218439" cy="348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–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7"/>
          <p:cNvGrpSpPr/>
          <p:nvPr/>
        </p:nvGrpSpPr>
        <p:grpSpPr>
          <a:xfrm>
            <a:off x="193430" y="546686"/>
            <a:ext cx="8800078" cy="2928481"/>
            <a:chOff x="0" y="-1"/>
            <a:chExt cx="9144001" cy="5843655"/>
          </a:xfrm>
        </p:grpSpPr>
        <p:sp>
          <p:nvSpPr>
            <p:cNvPr id="3" name="Shape 115"/>
            <p:cNvSpPr/>
            <p:nvPr/>
          </p:nvSpPr>
          <p:spPr>
            <a:xfrm>
              <a:off x="0" y="-1"/>
              <a:ext cx="9144001" cy="5843655"/>
            </a:xfrm>
            <a:prstGeom prst="roundRect">
              <a:avLst>
                <a:gd name="adj" fmla="val 8802"/>
              </a:avLst>
            </a:prstGeom>
            <a:solidFill>
              <a:srgbClr val="FFFFFF">
                <a:alpha val="3904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just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" name="Shape 116"/>
            <p:cNvSpPr txBox="1"/>
            <p:nvPr/>
          </p:nvSpPr>
          <p:spPr>
            <a:xfrm>
              <a:off x="641838" y="2765551"/>
              <a:ext cx="8351669" cy="353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just">
                <a:defRPr sz="1700" b="1">
                  <a:solidFill>
                    <a:srgbClr val="FC0606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dirty="0"/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305413" y="709199"/>
            <a:ext cx="8576112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08000">
              <a:lnSpc>
                <a:spcPct val="150000"/>
              </a:lnSpc>
              <a:defRPr sz="1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ru-RU" dirty="0" err="1"/>
              <a:t>Торгово</a:t>
            </a:r>
            <a:r>
              <a:rPr lang="ru-RU" dirty="0"/>
              <a:t>–деловой центр «Александрия» находится на пересечении центральных улиц города – Московская и Конституции– в деловой части Сочи, где расположены основные административные здания, офисы, гостиницы, магазины, рестораны, культурные и исторические достопримечательности. К торговому центру предусмотрены подъезды с нескольких улиц, есть прекрасная возможность воспользоваться услугами собственной большой </a:t>
            </a:r>
            <a:r>
              <a:rPr lang="ru-RU" dirty="0" smtClean="0"/>
              <a:t>автостоянки.</a:t>
            </a:r>
            <a:endParaRPr lang="ru-RU" dirty="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17"/>
          <p:cNvGrpSpPr/>
          <p:nvPr/>
        </p:nvGrpSpPr>
        <p:grpSpPr>
          <a:xfrm>
            <a:off x="343922" y="441179"/>
            <a:ext cx="4597355" cy="5546383"/>
            <a:chOff x="0" y="-1"/>
            <a:chExt cx="9144001" cy="5843655"/>
          </a:xfrm>
        </p:grpSpPr>
        <p:sp>
          <p:nvSpPr>
            <p:cNvPr id="4" name="Shape 115"/>
            <p:cNvSpPr/>
            <p:nvPr/>
          </p:nvSpPr>
          <p:spPr>
            <a:xfrm>
              <a:off x="0" y="-1"/>
              <a:ext cx="9144001" cy="5843655"/>
            </a:xfrm>
            <a:prstGeom prst="roundRect">
              <a:avLst>
                <a:gd name="adj" fmla="val 8802"/>
              </a:avLst>
            </a:prstGeom>
            <a:solidFill>
              <a:srgbClr val="FFFFFF">
                <a:alpha val="3904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just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" name="Shape 116"/>
            <p:cNvSpPr txBox="1"/>
            <p:nvPr/>
          </p:nvSpPr>
          <p:spPr>
            <a:xfrm>
              <a:off x="641838" y="2765551"/>
              <a:ext cx="8351669" cy="353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just">
                <a:defRPr sz="1700" b="1">
                  <a:solidFill>
                    <a:srgbClr val="FC0606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dirty="0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407724" y="608388"/>
            <a:ext cx="4533553" cy="4916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08000">
              <a:lnSpc>
                <a:spcPct val="150000"/>
              </a:lnSpc>
              <a:defRPr sz="1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ru-RU" sz="1600" dirty="0" smtClean="0"/>
              <a:t>У </a:t>
            </a:r>
            <a:r>
              <a:rPr lang="ru-RU" sz="1600" dirty="0"/>
              <a:t>комплекса: наличие всех документов подтверждающих возможность эксплуатации объекта недвижимости для размещения магазина; площадь помещения 1200-1800 </a:t>
            </a:r>
            <a:r>
              <a:rPr lang="ru-RU" sz="1600" dirty="0" err="1"/>
              <a:t>кв.м</a:t>
            </a:r>
            <a:r>
              <a:rPr lang="ru-RU" sz="1600" dirty="0"/>
              <a:t>.; высота помещения более 3 м.; удобный проезд к месту разгрузки, наличие и работоспособность грузовых лифтов; возможность доставки и </a:t>
            </a:r>
            <a:r>
              <a:rPr lang="ru-RU" sz="1600" dirty="0">
                <a:solidFill>
                  <a:schemeClr val="tx1"/>
                </a:solidFill>
              </a:rPr>
              <a:t>разгрузки товара в рабочее время без </a:t>
            </a:r>
            <a:r>
              <a:rPr lang="ru-RU" sz="1600" dirty="0">
                <a:solidFill>
                  <a:schemeClr val="bg1"/>
                </a:solidFill>
              </a:rPr>
              <a:t>ограничений; расположение торгового зала, подсобных и технических помещений на одном уровне; объект недвижимости оснащен всеми необходимые инженерные коммуникации и мощностями согласно потребностям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roup 117"/>
          <p:cNvGrpSpPr/>
          <p:nvPr/>
        </p:nvGrpSpPr>
        <p:grpSpPr>
          <a:xfrm>
            <a:off x="1" y="70338"/>
            <a:ext cx="9144002" cy="6907949"/>
            <a:chOff x="0" y="-92675"/>
            <a:chExt cx="9144001" cy="6588438"/>
          </a:xfrm>
        </p:grpSpPr>
        <p:sp>
          <p:nvSpPr>
            <p:cNvPr id="124" name="Shape 115"/>
            <p:cNvSpPr/>
            <p:nvPr/>
          </p:nvSpPr>
          <p:spPr>
            <a:xfrm>
              <a:off x="0" y="-92675"/>
              <a:ext cx="9144001" cy="6401677"/>
            </a:xfrm>
            <a:prstGeom prst="roundRect">
              <a:avLst>
                <a:gd name="adj" fmla="val 8802"/>
              </a:avLst>
            </a:prstGeom>
            <a:solidFill>
              <a:srgbClr val="FFFFFF">
                <a:alpha val="3904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just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25" name="Shape 116"/>
            <p:cNvSpPr txBox="1"/>
            <p:nvPr/>
          </p:nvSpPr>
          <p:spPr>
            <a:xfrm>
              <a:off x="246185" y="154857"/>
              <a:ext cx="8747322" cy="63409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Технико-экономические показатели существующей 1-ой очереди строительства</a:t>
              </a:r>
              <a:r>
                <a:rPr lang="ru-RU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ru-RU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Общая площадь </a:t>
              </a:r>
              <a:r>
                <a:rPr lang="ru-RU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зем</a:t>
              </a:r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. участка 			</a:t>
              </a:r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13800 </a:t>
              </a:r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м2</a:t>
              </a:r>
            </a:p>
            <a:p>
              <a:pPr>
                <a:lnSpc>
                  <a:spcPct val="150000"/>
                </a:lnSpc>
              </a:pPr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Общая площадь участка 1-ой очереди строительства </a:t>
              </a:r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     3400 </a:t>
              </a:r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м2</a:t>
              </a:r>
            </a:p>
            <a:p>
              <a:pPr>
                <a:lnSpc>
                  <a:spcPct val="150000"/>
                </a:lnSpc>
              </a:pPr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Площадь застройки 				</a:t>
              </a:r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2100 </a:t>
              </a:r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м2</a:t>
              </a:r>
            </a:p>
            <a:p>
              <a:pPr>
                <a:lnSpc>
                  <a:spcPct val="150000"/>
                </a:lnSpc>
              </a:pPr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Количество зданий 				</a:t>
              </a:r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  1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Этажность </a:t>
              </a:r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				</a:t>
              </a:r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    5-15 </a:t>
              </a:r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(переменная)</a:t>
              </a:r>
            </a:p>
            <a:p>
              <a:pPr>
                <a:lnSpc>
                  <a:spcPct val="150000"/>
                </a:lnSpc>
              </a:pPr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Общая площадь </a:t>
              </a:r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строительства</a:t>
              </a:r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			15598,5 м2</a:t>
              </a:r>
            </a:p>
            <a:p>
              <a:pPr>
                <a:lnSpc>
                  <a:spcPct val="150000"/>
                </a:lnSpc>
              </a:pPr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Площадь помещений ресторана 5 этажа 	</a:t>
              </a:r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          1990 </a:t>
              </a:r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м2</a:t>
              </a:r>
            </a:p>
            <a:p>
              <a:pPr>
                <a:lnSpc>
                  <a:spcPct val="150000"/>
                </a:lnSpc>
              </a:pPr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Площадь открытой обзорной площадки 	</a:t>
              </a:r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            560 </a:t>
              </a:r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м2</a:t>
              </a:r>
            </a:p>
            <a:p>
              <a:pPr>
                <a:lnSpc>
                  <a:spcPct val="150000"/>
                </a:lnSpc>
              </a:pPr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Площадь ресторана офисной части </a:t>
              </a:r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		</a:t>
              </a:r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          263 </a:t>
              </a:r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м2</a:t>
              </a:r>
            </a:p>
            <a:p>
              <a:pPr>
                <a:lnSpc>
                  <a:spcPct val="150000"/>
                </a:lnSpc>
              </a:pPr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Площадь офисной </a:t>
              </a:r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части  </a:t>
              </a:r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			</a:t>
              </a:r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      3286,5 </a:t>
              </a:r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м2</a:t>
              </a:r>
            </a:p>
            <a:p>
              <a:pPr>
                <a:lnSpc>
                  <a:spcPct val="150000"/>
                </a:lnSpc>
              </a:pPr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Этажность офисной части			</a:t>
              </a:r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             15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Площадь торговой части </a:t>
              </a:r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			</a:t>
              </a:r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     8291,3 </a:t>
              </a:r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м2</a:t>
              </a:r>
            </a:p>
            <a:p>
              <a:pPr>
                <a:lnSpc>
                  <a:spcPct val="150000"/>
                </a:lnSpc>
              </a:pPr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Этажность торговой части 			</a:t>
              </a:r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             5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Площадь подземного этажа 			</a:t>
              </a:r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        1582,2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Количество </a:t>
              </a:r>
              <a:r>
                <a:rPr lang="ru-RU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машиномест</a:t>
              </a:r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 			</a:t>
              </a:r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           300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Наземная парковка 			</a:t>
              </a:r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           350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defRPr sz="1700" b="1">
                  <a:solidFill>
                    <a:srgbClr val="FC0606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19"/>
          <p:cNvSpPr txBox="1"/>
          <p:nvPr/>
        </p:nvSpPr>
        <p:spPr>
          <a:xfrm>
            <a:off x="4421959" y="3244333"/>
            <a:ext cx="218439" cy="348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–</a:t>
            </a:r>
          </a:p>
        </p:txBody>
      </p:sp>
      <p:pic>
        <p:nvPicPr>
          <p:cNvPr id="129" name="image17.jpg" descr="image1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3614275"/>
            <a:ext cx="4680521" cy="3243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image18.jpg" descr="image18.jpg"/>
          <p:cNvPicPr>
            <a:picLocks noChangeAspect="1"/>
          </p:cNvPicPr>
          <p:nvPr/>
        </p:nvPicPr>
        <p:blipFill>
          <a:blip r:embed="rId4">
            <a:extLst/>
          </a:blip>
          <a:srcRect r="14244"/>
          <a:stretch>
            <a:fillRect/>
          </a:stretch>
        </p:blipFill>
        <p:spPr>
          <a:xfrm>
            <a:off x="4644007" y="3607496"/>
            <a:ext cx="4499994" cy="3250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image19.jpg" descr="image19.jpg"/>
          <p:cNvPicPr>
            <a:picLocks noChangeAspect="1"/>
          </p:cNvPicPr>
          <p:nvPr/>
        </p:nvPicPr>
        <p:blipFill>
          <a:blip r:embed="rId5">
            <a:extLst/>
          </a:blip>
          <a:srcRect r="16925" b="8704"/>
          <a:stretch>
            <a:fillRect/>
          </a:stretch>
        </p:blipFill>
        <p:spPr>
          <a:xfrm>
            <a:off x="-1" y="-2"/>
            <a:ext cx="4969494" cy="3645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image20.jpg" descr="image20.jpg"/>
          <p:cNvPicPr>
            <a:picLocks noChangeAspect="1"/>
          </p:cNvPicPr>
          <p:nvPr/>
        </p:nvPicPr>
        <p:blipFill>
          <a:blip r:embed="rId6">
            <a:extLst/>
          </a:blip>
          <a:srcRect l="7540"/>
          <a:stretch>
            <a:fillRect/>
          </a:stretch>
        </p:blipFill>
        <p:spPr>
          <a:xfrm>
            <a:off x="4149968" y="0"/>
            <a:ext cx="4994031" cy="36450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age21.jpg" descr="image2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6102969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Shape 126"/>
          <p:cNvSpPr txBox="1"/>
          <p:nvPr/>
        </p:nvSpPr>
        <p:spPr>
          <a:xfrm>
            <a:off x="4421959" y="3244333"/>
            <a:ext cx="218439" cy="348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–</a:t>
            </a:r>
          </a:p>
        </p:txBody>
      </p:sp>
      <p:pic>
        <p:nvPicPr>
          <p:cNvPr id="136" name="image22.jpg" descr="image22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45779" y="0"/>
            <a:ext cx="6298221" cy="4203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image23.jpg" descr="image23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" y="3356993"/>
            <a:ext cx="5245520" cy="3501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image24.jpg" descr="image24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20070" y="3356990"/>
            <a:ext cx="3923930" cy="35010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31"/>
          <p:cNvSpPr txBox="1"/>
          <p:nvPr/>
        </p:nvSpPr>
        <p:spPr>
          <a:xfrm>
            <a:off x="4421959" y="3244333"/>
            <a:ext cx="218439" cy="348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–</a:t>
            </a:r>
          </a:p>
        </p:txBody>
      </p:sp>
      <p:pic>
        <p:nvPicPr>
          <p:cNvPr id="142" name="image28.jpg" descr="image28.jpg"/>
          <p:cNvPicPr>
            <a:picLocks noChangeAspect="1"/>
          </p:cNvPicPr>
          <p:nvPr/>
        </p:nvPicPr>
        <p:blipFill>
          <a:blip r:embed="rId3">
            <a:extLst/>
          </a:blip>
          <a:srcRect b="17988"/>
          <a:stretch>
            <a:fillRect/>
          </a:stretch>
        </p:blipFill>
        <p:spPr>
          <a:xfrm rot="10800000">
            <a:off x="3455368" y="3423116"/>
            <a:ext cx="5688632" cy="34657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Unknown.jpg" descr="Unknown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0200" y="0"/>
            <a:ext cx="3559303" cy="4444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age27.jpeg" descr="image27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" y="3423117"/>
            <a:ext cx="3549104" cy="3496602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Shape 136"/>
          <p:cNvSpPr/>
          <p:nvPr/>
        </p:nvSpPr>
        <p:spPr>
          <a:xfrm>
            <a:off x="3647395" y="335628"/>
            <a:ext cx="5398313" cy="917287"/>
          </a:xfrm>
          <a:prstGeom prst="rect">
            <a:avLst/>
          </a:prstGeom>
          <a:solidFill>
            <a:srgbClr val="DDDDDD">
              <a:alpha val="52384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удобства</a:t>
            </a:r>
            <a:r>
              <a:rPr dirty="0"/>
              <a:t> </a:t>
            </a:r>
            <a:r>
              <a:rPr dirty="0" err="1"/>
              <a:t>гостей</a:t>
            </a:r>
            <a:r>
              <a:rPr dirty="0"/>
              <a:t> в </a:t>
            </a:r>
            <a:r>
              <a:rPr dirty="0" err="1"/>
              <a:t>торгово-деловом</a:t>
            </a:r>
            <a:r>
              <a:rPr dirty="0"/>
              <a:t> </a:t>
            </a:r>
            <a:r>
              <a:rPr dirty="0" err="1"/>
              <a:t>центре</a:t>
            </a:r>
            <a:r>
              <a:rPr dirty="0"/>
              <a:t> «</a:t>
            </a:r>
            <a:r>
              <a:rPr dirty="0" err="1"/>
              <a:t>Александрия</a:t>
            </a:r>
            <a:r>
              <a:rPr dirty="0"/>
              <a:t>» </a:t>
            </a:r>
            <a:r>
              <a:rPr dirty="0" err="1"/>
              <a:t>успешно</a:t>
            </a:r>
            <a:r>
              <a:rPr dirty="0"/>
              <a:t> </a:t>
            </a:r>
            <a:r>
              <a:rPr dirty="0" err="1"/>
              <a:t>работают</a:t>
            </a:r>
            <a:r>
              <a:rPr dirty="0"/>
              <a:t> </a:t>
            </a:r>
            <a:r>
              <a:rPr dirty="0" err="1"/>
              <a:t>рестораны</a:t>
            </a:r>
            <a:r>
              <a:rPr dirty="0"/>
              <a:t> и </a:t>
            </a:r>
            <a:r>
              <a:rPr dirty="0" err="1"/>
              <a:t>кафе</a:t>
            </a:r>
            <a:r>
              <a:rPr dirty="0"/>
              <a:t>, с </a:t>
            </a:r>
            <a:r>
              <a:rPr dirty="0" err="1"/>
              <a:t>посадкой</a:t>
            </a:r>
            <a:r>
              <a:rPr dirty="0"/>
              <a:t> </a:t>
            </a:r>
            <a:r>
              <a:rPr dirty="0" err="1"/>
              <a:t>от</a:t>
            </a:r>
            <a:r>
              <a:rPr dirty="0"/>
              <a:t> 50 </a:t>
            </a:r>
            <a:r>
              <a:rPr dirty="0" err="1"/>
              <a:t>до</a:t>
            </a:r>
            <a:r>
              <a:rPr dirty="0"/>
              <a:t> 300 </a:t>
            </a:r>
            <a:r>
              <a:rPr dirty="0" err="1"/>
              <a:t>человек</a:t>
            </a:r>
            <a:r>
              <a:rPr dirty="0"/>
              <a:t>.  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Сгруппировать"/>
          <p:cNvGrpSpPr/>
          <p:nvPr/>
        </p:nvGrpSpPr>
        <p:grpSpPr>
          <a:xfrm>
            <a:off x="92318" y="404445"/>
            <a:ext cx="8941778" cy="5583117"/>
            <a:chOff x="0" y="228600"/>
            <a:chExt cx="9022216" cy="3460778"/>
          </a:xfrm>
        </p:grpSpPr>
        <p:sp>
          <p:nvSpPr>
            <p:cNvPr id="148" name="Закругленный прямоугольник"/>
            <p:cNvSpPr/>
            <p:nvPr/>
          </p:nvSpPr>
          <p:spPr>
            <a:xfrm>
              <a:off x="0" y="602611"/>
              <a:ext cx="9022216" cy="2255555"/>
            </a:xfrm>
            <a:prstGeom prst="roundRect">
              <a:avLst>
                <a:gd name="adj" fmla="val 7500"/>
              </a:avLst>
            </a:prstGeom>
            <a:solidFill>
              <a:srgbClr val="BFBFBF">
                <a:alpha val="64999"/>
              </a:srgbClr>
            </a:solidFill>
            <a:ln w="9525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just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49" name="Торгово – деловой центр «Александрия», 2 очередь – «Центральный рынок», находится на пересечении центральных улиц города – Северная и Конституции – в деловой части Сочи, где расположены основные административные здания, офисы, гостиницы, магазины, рестор"/>
            <p:cNvSpPr txBox="1"/>
            <p:nvPr/>
          </p:nvSpPr>
          <p:spPr>
            <a:xfrm>
              <a:off x="49495" y="228600"/>
              <a:ext cx="8923224" cy="34607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just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dirty="0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254976" y="1169376"/>
            <a:ext cx="861646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ru-RU" sz="2000" dirty="0"/>
          </a:p>
          <a:p>
            <a:pPr algn="just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ru-RU" sz="2000" dirty="0"/>
              <a:t>Торгово – деловой центр «Александрия», 2 очередь – «Центральный рынок», находится на пересечении центральных улиц города – Северная и Конституции – в деловой части Сочи, где расположены основные административные здания, офисы, гостиницы, магазины, рестораны, культурные и исторические достопримечательности.</a:t>
            </a:r>
          </a:p>
          <a:p>
            <a:pPr algn="just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ru-RU" sz="2000" dirty="0"/>
              <a:t>К торговому центру предусмотрены подъезды </a:t>
            </a:r>
            <a:br>
              <a:rPr lang="ru-RU" sz="2000" dirty="0"/>
            </a:br>
            <a:r>
              <a:rPr lang="ru-RU" sz="2000" dirty="0"/>
              <a:t>с нескольких улиц, есть прекрасная возможность воспользоваться услугами собственной большой автостоянки.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290</Words>
  <Application>Microsoft Office PowerPoint</Application>
  <PresentationFormat>Экран (4:3)</PresentationFormat>
  <Paragraphs>34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Algerian</vt:lpstr>
      <vt:lpstr>Arial</vt:lpstr>
      <vt:lpstr>Avenir Roman</vt:lpstr>
      <vt:lpstr>Calibri</vt:lpstr>
      <vt:lpstr>Helvetica</vt:lpstr>
      <vt:lpstr>Times New Roman</vt:lpstr>
      <vt:lpstr>Default</vt:lpstr>
      <vt:lpstr>Торгово-деловой центр  «Александрия» г.Сочи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Торгово-деловой центр  «Александрия» г.Сочи</dc:title>
  <cp:lastModifiedBy>User6</cp:lastModifiedBy>
  <cp:revision>6</cp:revision>
  <dcterms:modified xsi:type="dcterms:W3CDTF">2023-06-09T08:58:14Z</dcterms:modified>
</cp:coreProperties>
</file>